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BA667-9AB4-4C5B-A23E-BEE0E43C3DFC}" v="194" dt="2024-06-14T10:41:17.71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59" autoAdjust="0"/>
    <p:restoredTop sz="86418" autoAdjust="0"/>
  </p:normalViewPr>
  <p:slideViewPr>
    <p:cSldViewPr snapToGrid="0" snapToObjects="1">
      <p:cViewPr>
        <p:scale>
          <a:sx n="75" d="100"/>
          <a:sy n="75" d="100"/>
        </p:scale>
        <p:origin x="2696" y="-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de Haro" userId="e78c115f-2df7-4097-987b-a7d7dd5f7db8" providerId="ADAL" clId="{819BA667-9AB4-4C5B-A23E-BEE0E43C3DFC}"/>
    <pc:docChg chg="undo redo custSel modSld">
      <pc:chgData name="Martina de Haro" userId="e78c115f-2df7-4097-987b-a7d7dd5f7db8" providerId="ADAL" clId="{819BA667-9AB4-4C5B-A23E-BEE0E43C3DFC}" dt="2024-06-14T10:41:17.718" v="462" actId="962"/>
      <pc:docMkLst>
        <pc:docMk/>
      </pc:docMkLst>
      <pc:sldChg chg="modSp mod">
        <pc:chgData name="Martina de Haro" userId="e78c115f-2df7-4097-987b-a7d7dd5f7db8" providerId="ADAL" clId="{819BA667-9AB4-4C5B-A23E-BEE0E43C3DFC}" dt="2024-06-14T10:40:18.349" v="452" actId="962"/>
        <pc:sldMkLst>
          <pc:docMk/>
          <pc:sldMk cId="0" sldId="256"/>
        </pc:sldMkLst>
        <pc:spChg chg="mod">
          <ac:chgData name="Martina de Haro" userId="e78c115f-2df7-4097-987b-a7d7dd5f7db8" providerId="ADAL" clId="{819BA667-9AB4-4C5B-A23E-BEE0E43C3DFC}" dt="2024-06-14T10:36:17.897" v="425" actId="3355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3.288" v="357" actId="96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5.171" v="358" actId="962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6.480" v="359" actId="962"/>
          <ac:spMkLst>
            <pc:docMk/>
            <pc:sldMk cId="0" sldId="256"/>
            <ac:spMk id="15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7.896" v="360" actId="962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9.297" v="361" actId="962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2:00.651" v="362" actId="962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24.176" v="1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36.700" v="433" actId="13244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15.576" v="430" actId="13244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11.488" v="436" actId="13244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30.202" v="431" actId="13244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56.978" v="434" actId="13244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13.040" v="437" actId="13244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6:37.450" v="30" actId="20577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26.577" v="438" actId="13244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43.091" v="440" actId="13244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45.547" v="441" actId="13244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04.001" v="442" actId="13244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05.611" v="443" actId="13244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07.761" v="444" actId="13244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8:52.035" v="36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30.145" v="445" actId="13244"/>
          <ac:spMkLst>
            <pc:docMk/>
            <pc:sldMk cId="0" sldId="256"/>
            <ac:spMk id="19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33.970" v="446" actId="13244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37.465" v="63" actId="20577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38.730" v="447" actId="13244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41.193" v="448" actId="13244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47.161" v="449" actId="13244"/>
          <ac:spMkLst>
            <pc:docMk/>
            <pc:sldMk cId="0" sldId="256"/>
            <ac:spMk id="20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4:58.758" v="402" actId="962"/>
          <ac:spMkLst>
            <pc:docMk/>
            <pc:sldMk cId="0" sldId="256"/>
            <ac:spMk id="21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5:00.142" v="403" actId="962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5:01.558" v="404" actId="962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5:02.848" v="405" actId="962"/>
          <ac:spMkLst>
            <pc:docMk/>
            <pc:sldMk cId="0" sldId="256"/>
            <ac:spMk id="216" creationId="{00000000-0000-0000-0000-000000000000}"/>
          </ac:spMkLst>
        </pc:spChg>
        <pc:graphicFrameChg chg="mod">
          <ac:chgData name="Martina de Haro" userId="e78c115f-2df7-4097-987b-a7d7dd5f7db8" providerId="ADAL" clId="{819BA667-9AB4-4C5B-A23E-BEE0E43C3DFC}" dt="2024-06-14T10:32:09.923" v="365" actId="962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2:54.455" v="371" actId="962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7:32.026" v="432" actId="13244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8:02.778" v="435" actId="13244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02.484" v="373" actId="962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8:35.178" v="439" actId="13244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15.742" v="377" actId="962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24.579" v="379" actId="962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30.554" v="381" actId="962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41.299" v="383" actId="962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49.413" v="385" actId="962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58.487" v="387" actId="962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09.564" v="389" actId="962"/>
          <ac:graphicFrameMkLst>
            <pc:docMk/>
            <pc:sldMk cId="0" sldId="256"/>
            <ac:graphicFrameMk id="18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25.614" v="395" actId="962"/>
          <ac:graphicFrameMkLst>
            <pc:docMk/>
            <pc:sldMk cId="0" sldId="256"/>
            <ac:graphicFrameMk id="19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35.823" v="397" actId="962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42.777" v="399" actId="962"/>
          <ac:graphicFrameMkLst>
            <pc:docMk/>
            <pc:sldMk cId="0" sldId="256"/>
            <ac:graphicFrameMk id="19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48.443" v="401" actId="962"/>
          <ac:graphicFrameMkLst>
            <pc:docMk/>
            <pc:sldMk cId="0" sldId="256"/>
            <ac:graphicFrameMk id="201" creationId="{00000000-0000-0000-0000-000000000000}"/>
          </ac:graphicFrameMkLst>
        </pc:graphicFrameChg>
        <pc:picChg chg="mod">
          <ac:chgData name="Martina de Haro" userId="e78c115f-2df7-4097-987b-a7d7dd5f7db8" providerId="ADAL" clId="{819BA667-9AB4-4C5B-A23E-BEE0E43C3DFC}" dt="2024-06-14T10:37:10.033" v="427" actId="962"/>
          <ac:picMkLst>
            <pc:docMk/>
            <pc:sldMk cId="0" sldId="256"/>
            <ac:picMk id="158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37:10.591" v="428" actId="962"/>
          <ac:picMkLst>
            <pc:docMk/>
            <pc:sldMk cId="0" sldId="256"/>
            <ac:picMk id="159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37:11.174" v="429" actId="962"/>
          <ac:picMkLst>
            <pc:docMk/>
            <pc:sldMk cId="0" sldId="256"/>
            <ac:picMk id="160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40:17.027" v="450" actId="962"/>
          <ac:picMkLst>
            <pc:docMk/>
            <pc:sldMk cId="0" sldId="256"/>
            <ac:picMk id="221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35:04.366" v="406" actId="962"/>
          <ac:picMkLst>
            <pc:docMk/>
            <pc:sldMk cId="0" sldId="256"/>
            <ac:picMk id="222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40:17.783" v="451" actId="962"/>
          <ac:picMkLst>
            <pc:docMk/>
            <pc:sldMk cId="0" sldId="256"/>
            <ac:picMk id="223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40:18.349" v="452" actId="962"/>
          <ac:picMkLst>
            <pc:docMk/>
            <pc:sldMk cId="0" sldId="256"/>
            <ac:picMk id="224" creationId="{00000000-0000-0000-0000-000000000000}"/>
          </ac:picMkLst>
        </pc:picChg>
      </pc:sldChg>
      <pc:sldChg chg="addSp delSp modSp mod">
        <pc:chgData name="Martina de Haro" userId="e78c115f-2df7-4097-987b-a7d7dd5f7db8" providerId="ADAL" clId="{819BA667-9AB4-4C5B-A23E-BEE0E43C3DFC}" dt="2024-06-14T10:41:17.718" v="462" actId="962"/>
        <pc:sldMkLst>
          <pc:docMk/>
          <pc:sldMk cId="911853120" sldId="257"/>
        </pc:sldMkLst>
        <pc:spChg chg="mod">
          <ac:chgData name="Martina de Haro" userId="e78c115f-2df7-4097-987b-a7d7dd5f7db8" providerId="ADAL" clId="{819BA667-9AB4-4C5B-A23E-BEE0E43C3DFC}" dt="2024-06-14T10:36:23.374" v="426" actId="3355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19BA667-9AB4-4C5B-A23E-BEE0E43C3DFC}" dt="2024-06-14T10:40:32.673" v="453" actId="13244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819BA667-9AB4-4C5B-A23E-BEE0E43C3DFC}" dt="2024-06-14T10:40:34.364" v="454" actId="13244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819BA667-9AB4-4C5B-A23E-BEE0E43C3DFC}" dt="2024-06-14T10:40:38.792" v="455" actId="13244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819BA667-9AB4-4C5B-A23E-BEE0E43C3DFC}" dt="2024-06-14T10:40:40.264" v="456" actId="13244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819BA667-9AB4-4C5B-A23E-BEE0E43C3DFC}" dt="2024-06-14T10:40:45.609" v="457" actId="13244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819BA667-9AB4-4C5B-A23E-BEE0E43C3DFC}" dt="2024-06-14T10:36:07.801" v="423" actId="962"/>
          <ac:spMkLst>
            <pc:docMk/>
            <pc:sldMk cId="911853120" sldId="257"/>
            <ac:spMk id="19" creationId="{5F1D0AD1-B546-AD4B-8590-0DF195A3ECBE}"/>
          </ac:spMkLst>
        </pc:spChg>
        <pc:spChg chg="mod">
          <ac:chgData name="Martina de Haro" userId="e78c115f-2df7-4097-987b-a7d7dd5f7db8" providerId="ADAL" clId="{819BA667-9AB4-4C5B-A23E-BEE0E43C3DFC}" dt="2024-06-14T10:40:47.982" v="458" actId="13244"/>
          <ac:spMkLst>
            <pc:docMk/>
            <pc:sldMk cId="911853120" sldId="257"/>
            <ac:spMk id="21" creationId="{3A946DDE-800A-BB44-9DA0-FF6E097C39B8}"/>
          </ac:spMkLst>
        </pc:spChg>
        <pc:spChg chg="mod">
          <ac:chgData name="Martina de Haro" userId="e78c115f-2df7-4097-987b-a7d7dd5f7db8" providerId="ADAL" clId="{819BA667-9AB4-4C5B-A23E-BEE0E43C3DFC}" dt="2024-06-14T10:36:09.500" v="424" actId="962"/>
          <ac:spMkLst>
            <pc:docMk/>
            <pc:sldMk cId="911853120" sldId="257"/>
            <ac:spMk id="22" creationId="{398D885C-E3EF-F246-A2A9-FD4C012F6789}"/>
          </ac:spMkLst>
        </pc:spChg>
        <pc:spChg chg="add mod">
          <ac:chgData name="Martina de Haro" userId="e78c115f-2df7-4097-987b-a7d7dd5f7db8" providerId="ADAL" clId="{819BA667-9AB4-4C5B-A23E-BEE0E43C3DFC}" dt="2024-06-14T10:41:17.718" v="462" actId="962"/>
          <ac:spMkLst>
            <pc:docMk/>
            <pc:sldMk cId="911853120" sldId="257"/>
            <ac:spMk id="23" creationId="{D0BB3782-264C-DC06-81C7-5555D7136455}"/>
          </ac:spMkLst>
        </pc:spChg>
        <pc:graphicFrameChg chg="add del mod">
          <ac:chgData name="Martina de Haro" userId="e78c115f-2df7-4097-987b-a7d7dd5f7db8" providerId="ADAL" clId="{819BA667-9AB4-4C5B-A23E-BEE0E43C3DFC}" dt="2024-06-13T09:45:28.415" v="356" actId="478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add mod">
          <ac:chgData name="Martina de Haro" userId="e78c115f-2df7-4097-987b-a7d7dd5f7db8" providerId="ADAL" clId="{819BA667-9AB4-4C5B-A23E-BEE0E43C3DFC}" dt="2024-06-14T10:35:19.223" v="408" actId="962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6:00.582" v="420" actId="962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6:04.548" v="422" actId="962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5:43.183" v="416" actId="962"/>
          <ac:graphicFrameMkLst>
            <pc:docMk/>
            <pc:sldMk cId="911853120" sldId="257"/>
            <ac:graphicFrameMk id="12" creationId="{4EA8DF3F-1F03-C846-AD0A-5AEB6A9BB3FF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5:48.940" v="418" actId="962"/>
          <ac:graphicFrameMkLst>
            <pc:docMk/>
            <pc:sldMk cId="911853120" sldId="257"/>
            <ac:graphicFrameMk id="14" creationId="{0B07B07A-EF1F-0842-AB10-3D6C4D549450}"/>
          </ac:graphicFrameMkLst>
        </pc:graphicFrameChg>
        <pc:graphicFrameChg chg="add del mod">
          <ac:chgData name="Martina de Haro" userId="e78c115f-2df7-4097-987b-a7d7dd5f7db8" providerId="ADAL" clId="{819BA667-9AB4-4C5B-A23E-BEE0E43C3DFC}" dt="2024-06-14T10:35:35.860" v="414" actId="962"/>
          <ac:graphicFrameMkLst>
            <pc:docMk/>
            <pc:sldMk cId="911853120" sldId="257"/>
            <ac:graphicFrameMk id="17" creationId="{5AEAA960-2E0D-B647-8691-4372D3EE309D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5:26.969" v="410" actId="962"/>
          <ac:graphicFrameMkLst>
            <pc:docMk/>
            <pc:sldMk cId="911853120" sldId="257"/>
            <ac:graphicFrameMk id="20" creationId="{E3382959-EC4D-C544-8E13-86F8E94E2F5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3"/>
              <c:layout>
                <c:manualLayout>
                  <c:x val="5.512099709274048E-2"/>
                  <c:y val="3.4034069943831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layout>
                <c:manualLayout>
                  <c:x val="0.14591062430123769"/>
                  <c:y val="0.294278371120495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673347806228"/>
                      <c:h val="0.1433833176171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Alimentació</c:v>
                </c:pt>
                <c:pt idx="1">
                  <c:v>Mobilitat</c:v>
                </c:pt>
                <c:pt idx="2">
                  <c:v>Energia (electricitat i combustibles)</c:v>
                </c:pt>
                <c:pt idx="3">
                  <c:v>Allotjament</c:v>
                </c:pt>
                <c:pt idx="4">
                  <c:v>Materials (residus i aigua)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139600000000003"/>
          <c:h val="0.764291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Amb discapacitat</c:v>
                </c:pt>
                <c:pt idx="1">
                  <c:v>Sense discapacitat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3100000000001E-2"/>
          <c:y val="0.82012600000000002"/>
          <c:w val="0.97330700000000003"/>
          <c:h val="0.17987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Amb discapacitat</c:v>
                </c:pt>
                <c:pt idx="1">
                  <c:v>Sense discapacitat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05099999999998"/>
          <c:w val="0.94623900000000005"/>
          <c:h val="0.17294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Empreses no catalanes</c:v>
                </c:pt>
                <c:pt idx="1">
                  <c:v>Empreses locals Catalanes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Empreses no catalanes</c:v>
                </c:pt>
                <c:pt idx="1">
                  <c:v>Empreses locals Catalanes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Mercaderies</c:v>
                </c:pt>
                <c:pt idx="1">
                  <c:v>Participants, organitzadors/es i ponents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Entitas públiques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Entitats sense ànim de lucre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Entitats amb ànim de lucre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Centres acadèmics públics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Centres acadèmics privats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Centres especialitzats de treball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Centres d’inserció social; 0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Empreses on tot el personal és fixe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Empreses on 1-10% del personal és temporal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Empreses on 11-20% del personal és temporal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Empreses on 21-30% del personal és temporal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Empreses on 31-40% del personal és temporal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Empreses on 41-60% del personal és temporal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Empreses on més del 60% del personal és temporal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2108700000000003"/>
          <c:w val="0.56094599999999994"/>
          <c:h val="0.278913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Ràtio salarial d'1:1 a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Ràtio salarial d'1:7 a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Ràtio salarial d'1:15 a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Ràtio salarial d'1:21 a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Ràtio salarial de 30 o més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8D-4A86-92DD-76C9D10AF9C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4A86-92DD-76C9D10AF9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D-4A86-92DD-76C9D10AF9C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Electricitat</c:v>
                </c:pt>
                <c:pt idx="1">
                  <c:v>Allotjament</c:v>
                </c:pt>
                <c:pt idx="2">
                  <c:v>Materials</c:v>
                </c:pt>
                <c:pt idx="3">
                  <c:v>Combustibles (gas i/o gasoil)</c:v>
                </c:pt>
                <c:pt idx="4">
                  <c:v>Alimentació</c:v>
                </c:pt>
                <c:pt idx="5">
                  <c:v>Aigua</c:v>
                </c:pt>
                <c:pt idx="6">
                  <c:v>Residus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10.xml"/><Relationship Id="rId18" Type="http://schemas.openxmlformats.org/officeDocument/2006/relationships/chart" Target="../charts/chart15.xml"/><Relationship Id="rId3" Type="http://schemas.openxmlformats.org/officeDocument/2006/relationships/image" Target="../media/image2.png"/><Relationship Id="rId21" Type="http://schemas.openxmlformats.org/officeDocument/2006/relationships/image" Target="../media/image3.png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17" Type="http://schemas.openxmlformats.org/officeDocument/2006/relationships/chart" Target="../charts/chart14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3.xml"/><Relationship Id="rId20" Type="http://schemas.openxmlformats.org/officeDocument/2006/relationships/chart" Target="../charts/chart1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24" Type="http://schemas.openxmlformats.org/officeDocument/2006/relationships/image" Target="../media/image6.png"/><Relationship Id="rId5" Type="http://schemas.openxmlformats.org/officeDocument/2006/relationships/chart" Target="../charts/chart2.xml"/><Relationship Id="rId15" Type="http://schemas.openxmlformats.org/officeDocument/2006/relationships/chart" Target="../charts/chart12.xml"/><Relationship Id="rId23" Type="http://schemas.openxmlformats.org/officeDocument/2006/relationships/image" Target="../media/image5.png"/><Relationship Id="rId10" Type="http://schemas.openxmlformats.org/officeDocument/2006/relationships/chart" Target="../charts/chart7.xml"/><Relationship Id="rId19" Type="http://schemas.openxmlformats.org/officeDocument/2006/relationships/chart" Target="../charts/chart16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chart" Target="../charts/chart11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>
            <a:spLocks noGrp="1"/>
          </p:cNvSpPr>
          <p:nvPr>
            <p:ph type="title" idx="4294967295"/>
          </p:nvPr>
        </p:nvSpPr>
        <p:spPr>
          <a:xfrm>
            <a:off x="768698" y="560293"/>
            <a:ext cx="8385176" cy="1200151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non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Informe de </a:t>
            </a: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resultats</a:t>
            </a:r>
            <a:endParaRPr kumimoji="0" lang="fr-FR" sz="4500" b="0" i="0" u="none" strike="noStrike" kern="0" cap="none" spc="-225" normalizeH="0" baseline="0" noProof="0" dirty="0">
              <a:ln>
                <a:noFill/>
              </a:ln>
              <a:solidFill>
                <a:srgbClr val="51A1C4"/>
              </a:solidFill>
              <a:effectLst/>
              <a:uLnTx/>
              <a:uFillTx/>
              <a:latin typeface="Helvetica Neue LT Std 85 Heavy"/>
              <a:ea typeface="Helvetica Neue LT Std 85 Heavy"/>
              <a:cs typeface="Helvetica Neue LT Std 85 Heavy"/>
              <a:sym typeface="Helvetica Neue LT Std 85 Heavy"/>
            </a:endParaRPr>
          </a:p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Sostenibilitat de l’</a:t>
            </a: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esdeveniment</a:t>
            </a:r>
            <a:endParaRPr kumimoji="0" lang="fr-FR" sz="4500" b="0" i="0" u="none" strike="noStrike" kern="0" cap="none" spc="-225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 LT Std 85 Heavy"/>
              <a:ea typeface="Helvetica Neue LT Std 85 Heavy"/>
              <a:cs typeface="Helvetica Neue LT Std 85 Heavy"/>
              <a:sym typeface="Helvetica Neue LT Std 85 Heavy"/>
            </a:endParaRPr>
          </a:p>
        </p:txBody>
      </p:sp>
      <p:sp>
        <p:nvSpPr>
          <p:cNvPr id="15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9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64" name="Ambiental: canvi climàtic"/>
          <p:cNvSpPr txBox="1"/>
          <p:nvPr/>
        </p:nvSpPr>
        <p:spPr>
          <a:xfrm>
            <a:off x="736295" y="771226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>
                <a:solidFill>
                  <a:schemeClr val="accent3">
                    <a:lumMod val="75000"/>
                  </a:schemeClr>
                </a:solidFill>
              </a:rPr>
              <a:t>Ambiental: canvi climàtic</a:t>
            </a:r>
          </a:p>
        </p:txBody>
      </p:sp>
      <p:sp>
        <p:nvSpPr>
          <p:cNvPr id="161" name="Petjada de Carboni Total (tCO2 eq)"/>
          <p:cNvSpPr txBox="1"/>
          <p:nvPr/>
        </p:nvSpPr>
        <p:spPr>
          <a:xfrm>
            <a:off x="724716" y="8630137"/>
            <a:ext cx="336698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Petjada</a:t>
            </a:r>
            <a:r>
              <a:rPr dirty="0"/>
              <a:t> de </a:t>
            </a:r>
            <a:r>
              <a:rPr dirty="0" err="1"/>
              <a:t>Carboni</a:t>
            </a:r>
            <a:r>
              <a:rPr dirty="0"/>
              <a:t> Total (tCO</a:t>
            </a:r>
            <a:r>
              <a:rPr baseline="-25000" dirty="0"/>
              <a:t>2eq</a:t>
            </a:r>
            <a:r>
              <a:rPr dirty="0"/>
              <a:t>)</a:t>
            </a:r>
          </a:p>
        </p:txBody>
      </p:sp>
      <p:graphicFrame>
        <p:nvGraphicFramePr>
          <p:cNvPr id="163" name="Gràfic sectorial 2D" descr="Petjada de Carboni Total (tCO2eq)&#10;"/>
          <p:cNvGraphicFramePr/>
          <p:nvPr>
            <p:extLst>
              <p:ext uri="{D42A27DB-BD31-4B8C-83A1-F6EECF244321}">
                <p14:modId xmlns:p14="http://schemas.microsoft.com/office/powerpoint/2010/main" val="583214721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8" name="Petjada de carboni Mobilitat (tCO2 eq)"/>
          <p:cNvSpPr txBox="1"/>
          <p:nvPr/>
        </p:nvSpPr>
        <p:spPr>
          <a:xfrm>
            <a:off x="5059137" y="8630137"/>
            <a:ext cx="31325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Petjada</a:t>
            </a:r>
            <a:r>
              <a:rPr dirty="0"/>
              <a:t> de </a:t>
            </a:r>
            <a:r>
              <a:rPr dirty="0" err="1"/>
              <a:t>carboni</a:t>
            </a:r>
            <a:r>
              <a:rPr dirty="0"/>
              <a:t> </a:t>
            </a:r>
            <a:r>
              <a:rPr dirty="0" err="1"/>
              <a:t>Mobilitat</a:t>
            </a:r>
            <a:r>
              <a:rPr dirty="0"/>
              <a:t> (tCO</a:t>
            </a:r>
            <a:r>
              <a:rPr baseline="-25000" dirty="0"/>
              <a:t>2eq</a:t>
            </a:r>
            <a:r>
              <a:rPr dirty="0"/>
              <a:t>)</a:t>
            </a:r>
          </a:p>
        </p:txBody>
      </p:sp>
      <p:graphicFrame>
        <p:nvGraphicFramePr>
          <p:cNvPr id="169" name="Gràfic sectorial 2D" descr="Petjada de carboni Mobilitat (tCO2eq)&#10;"/>
          <p:cNvGraphicFramePr/>
          <p:nvPr>
            <p:extLst>
              <p:ext uri="{D42A27DB-BD31-4B8C-83A1-F6EECF244321}">
                <p14:modId xmlns:p14="http://schemas.microsoft.com/office/powerpoint/2010/main" val="1751529073"/>
              </p:ext>
            </p:extLst>
          </p:nvPr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9042702" y="8630137"/>
            <a:ext cx="408782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Petjada</a:t>
            </a:r>
            <a:r>
              <a:rPr dirty="0"/>
              <a:t> de </a:t>
            </a:r>
            <a:r>
              <a:rPr dirty="0" err="1"/>
              <a:t>carboni</a:t>
            </a:r>
            <a:r>
              <a:rPr dirty="0"/>
              <a:t> </a:t>
            </a:r>
            <a:r>
              <a:rPr dirty="0" err="1"/>
              <a:t>excloent</a:t>
            </a:r>
            <a:r>
              <a:rPr dirty="0"/>
              <a:t> </a:t>
            </a:r>
            <a:r>
              <a:rPr dirty="0" err="1"/>
              <a:t>mobilitat</a:t>
            </a:r>
            <a:r>
              <a:rPr dirty="0"/>
              <a:t> (tCO</a:t>
            </a:r>
            <a:r>
              <a:rPr baseline="-25000" dirty="0"/>
              <a:t>2eq</a:t>
            </a:r>
            <a:r>
              <a:rPr dirty="0"/>
              <a:t>)</a:t>
            </a:r>
          </a:p>
        </p:txBody>
      </p:sp>
      <p:graphicFrame>
        <p:nvGraphicFramePr>
          <p:cNvPr id="171" name="Gràfic sectorial 2D" descr="Petjada de carboni excloent mobilitat (tCO2eq)&#10;"/>
          <p:cNvGraphicFramePr/>
          <p:nvPr>
            <p:extLst>
              <p:ext uri="{D42A27DB-BD31-4B8C-83A1-F6EECF244321}">
                <p14:modId xmlns:p14="http://schemas.microsoft.com/office/powerpoint/2010/main" val="25958950"/>
              </p:ext>
            </p:extLst>
          </p:nvPr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5" name="Social: gènere"/>
          <p:cNvSpPr txBox="1"/>
          <p:nvPr/>
        </p:nvSpPr>
        <p:spPr>
          <a:xfrm>
            <a:off x="736295" y="15566406"/>
            <a:ext cx="9133457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Social: gènere</a:t>
            </a:r>
          </a:p>
        </p:txBody>
      </p:sp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97520"/>
            <a:ext cx="3971799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Total personal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l’esdeveniment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66" name="Gràfic de columnes 2D" descr="Total personal que ha treballat a l’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4194678325"/>
              </p:ext>
            </p:extLst>
          </p:nvPr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497522"/>
            <a:ext cx="4185853" cy="11722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contractat</a:t>
            </a:r>
            <a:r>
              <a:rPr dirty="0"/>
              <a:t> </a:t>
            </a:r>
            <a:r>
              <a:rPr dirty="0" err="1"/>
              <a:t>només</a:t>
            </a:r>
            <a:r>
              <a:rPr dirty="0"/>
              <a:t> per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172" name="Gràfic de columnes 2D" descr="Personal contractat només per l'esdeveniment (%)&#10;"/>
          <p:cNvGraphicFramePr/>
          <p:nvPr>
            <p:extLst>
              <p:ext uri="{D42A27DB-BD31-4B8C-83A1-F6EECF244321}">
                <p14:modId xmlns:p14="http://schemas.microsoft.com/office/powerpoint/2010/main" val="761689871"/>
              </p:ext>
            </p:extLst>
          </p:nvPr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2" y="16457812"/>
            <a:ext cx="2824721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Total personal </a:t>
            </a:r>
            <a:r>
              <a:rPr dirty="0" err="1"/>
              <a:t>segons</a:t>
            </a:r>
            <a:r>
              <a:rPr dirty="0"/>
              <a:t> </a:t>
            </a:r>
            <a:r>
              <a:rPr lang="ca-ES" dirty="0"/>
              <a:t>càrrec (%)</a:t>
            </a:r>
            <a:endParaRPr dirty="0"/>
          </a:p>
        </p:txBody>
      </p:sp>
      <p:graphicFrame>
        <p:nvGraphicFramePr>
          <p:cNvPr id="174" name="Gràfic de columnes 2D" descr="Total personal segons càrrec (%)&#10;"/>
          <p:cNvGraphicFramePr/>
          <p:nvPr>
            <p:extLst>
              <p:ext uri="{D42A27DB-BD31-4B8C-83A1-F6EECF244321}">
                <p14:modId xmlns:p14="http://schemas.microsoft.com/office/powerpoint/2010/main" val="2385202324"/>
              </p:ext>
            </p:extLst>
          </p:nvPr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719369" y="22225662"/>
            <a:ext cx="3971800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de </a:t>
            </a:r>
            <a:r>
              <a:rPr dirty="0" err="1"/>
              <a:t>servei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76" name="Gràfic sectorial 2D" descr="Personal de servei que ha treballat a l'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1043507636"/>
              </p:ext>
            </p:extLst>
          </p:nvPr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225662"/>
            <a:ext cx="3641401" cy="15659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llocs</a:t>
            </a:r>
            <a:r>
              <a:rPr dirty="0"/>
              <a:t> </a:t>
            </a:r>
            <a:r>
              <a:rPr dirty="0" err="1"/>
              <a:t>tècnics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78" name="Gràfic sectorial 2D" descr="Personal en llocs tècnics que ha treballat a l'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2913689450"/>
              </p:ext>
            </p:extLst>
          </p:nvPr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225662"/>
            <a:ext cx="3798979" cy="15659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llocs</a:t>
            </a:r>
            <a:r>
              <a:rPr dirty="0"/>
              <a:t> </a:t>
            </a:r>
            <a:r>
              <a:rPr dirty="0" err="1"/>
              <a:t>directius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80" name="Gràfic sectorial 2D" descr="Personal en llocs directius que ha treballat a l'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2610509660"/>
              </p:ext>
            </p:extLst>
          </p:nvPr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53580"/>
            <a:ext cx="3971799" cy="3848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Gènere</a:t>
            </a:r>
            <a:r>
              <a:rPr dirty="0"/>
              <a:t> ponents (%)</a:t>
            </a:r>
          </a:p>
        </p:txBody>
      </p:sp>
      <p:graphicFrame>
        <p:nvGraphicFramePr>
          <p:cNvPr id="182" name="Gràfic de columnes 2D" descr="Gènere ponents (%)&#10;"/>
          <p:cNvGraphicFramePr/>
          <p:nvPr>
            <p:extLst>
              <p:ext uri="{D42A27DB-BD31-4B8C-83A1-F6EECF244321}">
                <p14:modId xmlns:p14="http://schemas.microsoft.com/office/powerpoint/2010/main" val="881735049"/>
              </p:ext>
            </p:extLst>
          </p:nvPr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338811" y="28653580"/>
            <a:ext cx="2824722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Temps </a:t>
            </a:r>
            <a:r>
              <a:rPr dirty="0" err="1"/>
              <a:t>ponències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84" name="Gràfic sectorial 2D" descr="Temps ponències segons gènere (%)&#10;"/>
          <p:cNvGraphicFramePr/>
          <p:nvPr>
            <p:extLst>
              <p:ext uri="{D42A27DB-BD31-4B8C-83A1-F6EECF244321}">
                <p14:modId xmlns:p14="http://schemas.microsoft.com/office/powerpoint/2010/main" val="899971377"/>
              </p:ext>
            </p:extLst>
          </p:nvPr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653580"/>
            <a:ext cx="2427181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Gènere</a:t>
            </a:r>
            <a:r>
              <a:rPr dirty="0"/>
              <a:t> ponents </a:t>
            </a:r>
            <a:r>
              <a:rPr dirty="0" err="1"/>
              <a:t>directius</a:t>
            </a:r>
            <a:r>
              <a:rPr dirty="0"/>
              <a:t> (%)</a:t>
            </a:r>
          </a:p>
        </p:txBody>
      </p:sp>
      <p:graphicFrame>
        <p:nvGraphicFramePr>
          <p:cNvPr id="186" name="Gràfic de columnes 2D" descr="Gènere ponents directius (%)&#10;"/>
          <p:cNvGraphicFramePr/>
          <p:nvPr>
            <p:extLst>
              <p:ext uri="{D42A27DB-BD31-4B8C-83A1-F6EECF244321}">
                <p14:modId xmlns:p14="http://schemas.microsoft.com/office/powerpoint/2010/main" val="874150095"/>
              </p:ext>
            </p:extLst>
          </p:nvPr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8" name="Social: inclusió d’origen i procedencia"/>
          <p:cNvSpPr txBox="1"/>
          <p:nvPr/>
        </p:nvSpPr>
        <p:spPr>
          <a:xfrm>
            <a:off x="746248" y="35408443"/>
            <a:ext cx="10844531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</a:t>
            </a:r>
            <a:r>
              <a:rPr dirty="0" err="1"/>
              <a:t>inclusió</a:t>
            </a:r>
            <a:r>
              <a:rPr dirty="0"/>
              <a:t> </a:t>
            </a:r>
            <a:r>
              <a:rPr dirty="0" err="1"/>
              <a:t>d’origen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proced</a:t>
            </a:r>
            <a:r>
              <a:rPr lang="ca-ES" dirty="0"/>
              <a:t>è</a:t>
            </a:r>
            <a:r>
              <a:rPr dirty="0" err="1"/>
              <a:t>ncia</a:t>
            </a:r>
            <a:endParaRPr dirty="0"/>
          </a:p>
        </p:txBody>
      </p:sp>
      <p:sp>
        <p:nvSpPr>
          <p:cNvPr id="190" name="Procedència persones treballadores a l'esdeveniment (%)"/>
          <p:cNvSpPr txBox="1"/>
          <p:nvPr/>
        </p:nvSpPr>
        <p:spPr>
          <a:xfrm>
            <a:off x="743353" y="36339867"/>
            <a:ext cx="5398514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Procedència</a:t>
            </a:r>
            <a:r>
              <a:rPr dirty="0"/>
              <a:t> </a:t>
            </a:r>
            <a:r>
              <a:rPr dirty="0" err="1"/>
              <a:t>persones</a:t>
            </a:r>
            <a:r>
              <a:rPr dirty="0"/>
              <a:t> </a:t>
            </a:r>
            <a:r>
              <a:rPr dirty="0" err="1"/>
              <a:t>treballadores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189" name="Gràfic de columnes 2D" descr="Procedència persones treballadores a l'esdeveniment (%)&#10;"/>
          <p:cNvGraphicFramePr/>
          <p:nvPr>
            <p:extLst>
              <p:ext uri="{D42A27DB-BD31-4B8C-83A1-F6EECF244321}">
                <p14:modId xmlns:p14="http://schemas.microsoft.com/office/powerpoint/2010/main" val="2281146302"/>
              </p:ext>
            </p:extLst>
          </p:nvPr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295197"/>
            <a:ext cx="5684118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Ponents </a:t>
            </a:r>
            <a:r>
              <a:rPr dirty="0" err="1"/>
              <a:t>segons</a:t>
            </a:r>
            <a:r>
              <a:rPr dirty="0"/>
              <a:t> or</a:t>
            </a:r>
            <a:r>
              <a:rPr lang="ca-ES" dirty="0"/>
              <a:t>i</a:t>
            </a:r>
            <a:r>
              <a:rPr dirty="0"/>
              <a:t>gen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91" name="Gràfic de columnes 2D" descr="Ponents segons origen (%)&#10;"/>
          <p:cNvGraphicFramePr/>
          <p:nvPr>
            <p:extLst>
              <p:ext uri="{D42A27DB-BD31-4B8C-83A1-F6EECF244321}">
                <p14:modId xmlns:p14="http://schemas.microsoft.com/office/powerpoint/2010/main" val="2631480728"/>
              </p:ext>
            </p:extLst>
          </p:nvPr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3" name="Social: discapacitat"/>
          <p:cNvSpPr txBox="1"/>
          <p:nvPr/>
        </p:nvSpPr>
        <p:spPr>
          <a:xfrm>
            <a:off x="714632" y="4312979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di</a:t>
            </a:r>
            <a:r>
              <a:rPr lang="ca-ES" dirty="0" err="1"/>
              <a:t>versita</a:t>
            </a:r>
            <a:r>
              <a:rPr dirty="0"/>
              <a:t>t</a:t>
            </a:r>
            <a:r>
              <a:rPr lang="ca-ES" dirty="0"/>
              <a:t> funcional</a:t>
            </a:r>
            <a:endParaRPr dirty="0"/>
          </a:p>
        </p:txBody>
      </p:sp>
      <p:sp>
        <p:nvSpPr>
          <p:cNvPr id="195" name="Personal amb discapacitat que ha treballat a l'esdeveniment (%)"/>
          <p:cNvSpPr txBox="1"/>
          <p:nvPr/>
        </p:nvSpPr>
        <p:spPr>
          <a:xfrm>
            <a:off x="714632" y="43990066"/>
            <a:ext cx="4050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amb</a:t>
            </a:r>
            <a:r>
              <a:rPr dirty="0"/>
              <a:t> di</a:t>
            </a:r>
            <a:r>
              <a:rPr lang="ca-ES" dirty="0" err="1"/>
              <a:t>versitat</a:t>
            </a:r>
            <a:r>
              <a:rPr lang="ca-ES" dirty="0"/>
              <a:t> funcional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194" name="Gràfic sectorial 2D" descr="Personal amb diversitat funcional que ha treballat a l'esdeveniment (%)&#10;"/>
          <p:cNvGraphicFramePr/>
          <p:nvPr>
            <p:extLst>
              <p:ext uri="{D42A27DB-BD31-4B8C-83A1-F6EECF244321}">
                <p14:modId xmlns:p14="http://schemas.microsoft.com/office/powerpoint/2010/main" val="1140494499"/>
              </p:ext>
            </p:extLst>
          </p:nvPr>
        </p:nvGraphicFramePr>
        <p:xfrm>
          <a:off x="714632" y="45420824"/>
          <a:ext cx="2635757" cy="326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202659" y="44002049"/>
            <a:ext cx="230593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Ponents </a:t>
            </a:r>
            <a:r>
              <a:rPr dirty="0" err="1"/>
              <a:t>amb</a:t>
            </a:r>
            <a:r>
              <a:rPr dirty="0"/>
              <a:t> di</a:t>
            </a:r>
            <a:r>
              <a:rPr lang="ca-ES" dirty="0" err="1"/>
              <a:t>versitat</a:t>
            </a:r>
            <a:r>
              <a:rPr lang="ca-ES" dirty="0"/>
              <a:t> funcional</a:t>
            </a:r>
            <a:r>
              <a:rPr dirty="0"/>
              <a:t> (%)</a:t>
            </a:r>
          </a:p>
        </p:txBody>
      </p:sp>
      <p:graphicFrame>
        <p:nvGraphicFramePr>
          <p:cNvPr id="196" name="Gràfic sectorial 2D" descr="Ponents amb diversitat funcional (%)&#10;"/>
          <p:cNvGraphicFramePr/>
          <p:nvPr>
            <p:extLst>
              <p:ext uri="{D42A27DB-BD31-4B8C-83A1-F6EECF244321}">
                <p14:modId xmlns:p14="http://schemas.microsoft.com/office/powerpoint/2010/main" val="98624515"/>
              </p:ext>
            </p:extLst>
          </p:nvPr>
        </p:nvGraphicFramePr>
        <p:xfrm>
          <a:off x="5025513" y="45420824"/>
          <a:ext cx="2711154" cy="34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4" y="43993271"/>
            <a:ext cx="34956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Di</a:t>
            </a:r>
            <a:r>
              <a:rPr lang="ca-ES" dirty="0" err="1"/>
              <a:t>versitat</a:t>
            </a:r>
            <a:r>
              <a:rPr lang="ca-ES" dirty="0"/>
              <a:t> funcional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201" name="Gràfic de columnes 2D" descr="Diversitat funcional segons gènere (%)&#10;"/>
          <p:cNvGraphicFramePr/>
          <p:nvPr>
            <p:extLst>
              <p:ext uri="{D42A27DB-BD31-4B8C-83A1-F6EECF244321}">
                <p14:modId xmlns:p14="http://schemas.microsoft.com/office/powerpoint/2010/main" val="51228453"/>
              </p:ext>
            </p:extLst>
          </p:nvPr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213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4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FEA5B95-63F5-D345-ACCB-F4B8E65A4FF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48" y="5530473"/>
            <a:ext cx="3405115" cy="88280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9446" y="1094480"/>
            <a:ext cx="11997268" cy="451470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pPr marL="0" marR="0" lvl="0" indent="0" algn="l" defTabSz="4334824" rtl="0" eaLnBrk="1" fontAlgn="auto" latinLnBrk="0" hangingPunct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Off val="-29866"/>
                  </a:schemeClr>
                </a:solidFill>
                <a:effectLst/>
                <a:uLnTx/>
                <a:uFillTx/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rPr>
              <a:t>Economia: estimulació de l’economia local</a:t>
            </a:r>
          </a:p>
        </p:txBody>
      </p:sp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Seu de les </a:t>
            </a:r>
            <a:r>
              <a:rPr dirty="0" err="1"/>
              <a:t>empreses</a:t>
            </a:r>
            <a:r>
              <a:rPr dirty="0"/>
              <a:t> </a:t>
            </a:r>
            <a:r>
              <a:rPr dirty="0" err="1"/>
              <a:t>involucrades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7" name="Gràfic sectorial 2D" descr="Seu de les empreses involucrades a l'esdeveniment (%)&#10;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6286524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Producció</a:t>
            </a:r>
            <a:r>
              <a:rPr dirty="0"/>
              <a:t> del </a:t>
            </a:r>
            <a:r>
              <a:rPr dirty="0" err="1"/>
              <a:t>marx</a:t>
            </a:r>
            <a:r>
              <a:rPr lang="ca-ES" dirty="0"/>
              <a:t>a</a:t>
            </a:r>
            <a:r>
              <a:rPr dirty="0" err="1"/>
              <a:t>ndatge</a:t>
            </a:r>
            <a:r>
              <a:rPr dirty="0"/>
              <a:t> que </a:t>
            </a:r>
            <a:r>
              <a:rPr dirty="0" err="1"/>
              <a:t>s'ofereix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9" name="Gràfic sectorial 2D" descr="Producció del marxandatge que s'ofereix (%)&#10;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8079418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23465"/>
            <a:ext cx="11997268" cy="10223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diversificació del teixit econòmic i inclusió d’empreses d’inserció</a:t>
            </a:r>
          </a:p>
        </p:txBody>
      </p:sp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295893"/>
            <a:ext cx="498656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Tipologia</a:t>
            </a:r>
            <a:r>
              <a:rPr dirty="0"/>
              <a:t> </a:t>
            </a:r>
            <a:r>
              <a:rPr dirty="0" err="1"/>
              <a:t>d'organització</a:t>
            </a:r>
            <a:r>
              <a:rPr dirty="0"/>
              <a:t> </a:t>
            </a:r>
            <a:r>
              <a:rPr dirty="0" err="1"/>
              <a:t>involucrada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2" name="Gràfic de columnes 2D" descr="Tipologia d'organització involucrada a l'esdeveniment (%)&#10;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962557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474522" y="10095838"/>
            <a:ext cx="4986563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Participació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d'empreses</a:t>
            </a:r>
            <a:r>
              <a:rPr dirty="0"/>
              <a:t> </a:t>
            </a:r>
            <a:r>
              <a:rPr dirty="0" err="1"/>
              <a:t>d'inclusió</a:t>
            </a:r>
            <a:r>
              <a:rPr dirty="0"/>
              <a:t> social</a:t>
            </a:r>
            <a:r>
              <a:rPr lang="ca-ES" dirty="0"/>
              <a:t> (nombre)</a:t>
            </a:r>
            <a:endParaRPr dirty="0"/>
          </a:p>
        </p:txBody>
      </p:sp>
      <p:graphicFrame>
        <p:nvGraphicFramePr>
          <p:cNvPr id="14" name="Gràfic de columnes 2D" descr="Participació a l'esdeveniment d'empreses d'inclusió social (nombre)&#10;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5711889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20119"/>
            <a:ext cx="11997268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retribució</a:t>
            </a:r>
          </a:p>
        </p:txBody>
      </p:sp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9040742"/>
            <a:ext cx="1186631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Temporalitat</a:t>
            </a:r>
            <a:r>
              <a:rPr dirty="0"/>
              <a:t> de les </a:t>
            </a:r>
            <a:r>
              <a:rPr dirty="0" err="1"/>
              <a:t>persones</a:t>
            </a:r>
            <a:r>
              <a:rPr dirty="0"/>
              <a:t> </a:t>
            </a:r>
            <a:r>
              <a:rPr dirty="0" err="1"/>
              <a:t>treballadores</a:t>
            </a:r>
            <a:r>
              <a:rPr dirty="0"/>
              <a:t> a les </a:t>
            </a:r>
            <a:r>
              <a:rPr dirty="0" err="1"/>
              <a:t>empreses</a:t>
            </a:r>
            <a:r>
              <a:rPr dirty="0"/>
              <a:t> </a:t>
            </a:r>
            <a:r>
              <a:rPr dirty="0" err="1"/>
              <a:t>involucrades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l'organització</a:t>
            </a:r>
            <a:r>
              <a:rPr dirty="0"/>
              <a:t> de </a:t>
            </a:r>
            <a:r>
              <a:rPr dirty="0" err="1"/>
              <a:t>l'esdeveniment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7" name="Gràfic de columnes 2D" descr="Temporalitat de les persones treballadores a les empreses involucrades en l'organització de l'esdeveniment (%)&#10;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3571466"/>
              </p:ext>
            </p:extLst>
          </p:nvPr>
        </p:nvGraphicFramePr>
        <p:xfrm>
          <a:off x="849792" y="19458782"/>
          <a:ext cx="11501296" cy="71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052453"/>
            <a:ext cx="1135550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Ràtios</a:t>
            </a:r>
            <a:r>
              <a:rPr dirty="0"/>
              <a:t> </a:t>
            </a:r>
            <a:r>
              <a:rPr lang="ca-ES" dirty="0"/>
              <a:t>salarials de les</a:t>
            </a:r>
            <a:r>
              <a:rPr dirty="0"/>
              <a:t> </a:t>
            </a:r>
            <a:r>
              <a:rPr dirty="0" err="1"/>
              <a:t>empreses</a:t>
            </a:r>
            <a:r>
              <a:rPr dirty="0"/>
              <a:t> </a:t>
            </a:r>
            <a:r>
              <a:rPr dirty="0" err="1"/>
              <a:t>involucrades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realització</a:t>
            </a:r>
            <a:r>
              <a:rPr dirty="0"/>
              <a:t> de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20" name="Gràfic de columnes 2D" descr="Ràtios salarials de les empreses involucrades en la realització de l'esdeveniment (%)&#10;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445120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3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D0BB3782-264C-DC06-81C7-5555D71364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539260" y="35687592"/>
            <a:ext cx="4305462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Empreses que duen a terme una auditoria retributiva </a:t>
            </a:r>
            <a:r>
              <a:rPr dirty="0"/>
              <a:t>(%)</a:t>
            </a:r>
          </a:p>
        </p:txBody>
      </p:sp>
      <p:graphicFrame>
        <p:nvGraphicFramePr>
          <p:cNvPr id="5" name="Gráfico 4" descr="Empreses que duen a terme una auditoria retributiva (%)&#10;">
            <a:extLst>
              <a:ext uri="{FF2B5EF4-FFF2-40B4-BE49-F238E27FC236}">
                <a16:creationId xmlns:a16="http://schemas.microsoft.com/office/drawing/2014/main" id="{6F6916F7-BA5B-1D49-BA42-09F88EB0E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5820271"/>
              </p:ext>
            </p:extLst>
          </p:nvPr>
        </p:nvGraphicFramePr>
        <p:xfrm>
          <a:off x="404258" y="36612421"/>
          <a:ext cx="6103089" cy="33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6cd4a-69ba-48e0-8890-b32c2713f18d">
      <Terms xmlns="http://schemas.microsoft.com/office/infopath/2007/PartnerControls"/>
    </lcf76f155ced4ddcb4097134ff3c332f>
    <TaxCatchAll xmlns="06c0355b-c2f5-45f8-8805-0f8001b011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ABB43-0BE3-4A77-946F-95ECEAA6BF16}">
  <ds:schemaRefs>
    <ds:schemaRef ds:uri="http://schemas.microsoft.com/office/2006/metadata/properties"/>
    <ds:schemaRef ds:uri="http://schemas.microsoft.com/office/infopath/2007/PartnerControls"/>
    <ds:schemaRef ds:uri="fcc6cd4a-69ba-48e0-8890-b32c2713f18d"/>
    <ds:schemaRef ds:uri="06c0355b-c2f5-45f8-8805-0f8001b01192"/>
  </ds:schemaRefs>
</ds:datastoreItem>
</file>

<file path=customXml/itemProps2.xml><?xml version="1.0" encoding="utf-8"?>
<ds:datastoreItem xmlns:ds="http://schemas.openxmlformats.org/officeDocument/2006/customXml" ds:itemID="{49270B4B-679C-4F71-ABE6-F247C139AF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D6FB7C-EA30-449A-9891-0A4AE30EF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0355b-c2f5-45f8-8805-0f8001b01192"/>
    <ds:schemaRef ds:uri="fcc6cd4a-69ba-48e0-8890-b32c2713f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261</Words>
  <Application>Microsoft Macintosh PowerPoint</Application>
  <PresentationFormat>Personalizado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Helvetica Neue</vt:lpstr>
      <vt:lpstr>Helvetica Neue LT Std 55 Roman</vt:lpstr>
      <vt:lpstr>Helvetica Neue LT Std 75 Bold</vt:lpstr>
      <vt:lpstr>Helvetica Neue LT Std 85 Heavy</vt:lpstr>
      <vt:lpstr>Helvetica Neue Medium</vt:lpstr>
      <vt:lpstr>21_BasicWhite</vt:lpstr>
      <vt:lpstr>Informe de resultats Sostenibilitat de l’esdeveniment</vt:lpstr>
      <vt:lpstr>Economia: estimulació de l’economia local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David Arellano</cp:lastModifiedBy>
  <cp:revision>2</cp:revision>
  <dcterms:modified xsi:type="dcterms:W3CDTF">2025-03-10T11:07:26Z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0x0101006CBFDE701EA7B948A24F2399A26977DE</vt:lpwstr>
  </property>
  <property fmtid="{D5CDD505-2E9C-101B-9397-08002B2CF9AE}" pid="3" name="MediaServiceImageTags">
    <vt:lpwstr/>
  </property>
</Properties>
</file>